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7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40"/>
      <c:rotY val="8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7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Lbls>
            <c:dLbl>
              <c:idx val="1"/>
              <c:layout>
                <c:manualLayout>
                  <c:x val="0.1492783790348699"/>
                  <c:y val="0.121755001340950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General" sourceLinked="0"/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</c:v>
                </c:pt>
                <c:pt idx="1">
                  <c:v>24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Госзакупки</c:v>
                </c:pt>
                <c:pt idx="1">
                  <c:v>Отдел жилищной политики. Для ускорения очереди на жилье.</c:v>
                </c:pt>
                <c:pt idx="2">
                  <c:v>У Вас недостает справки, копии и т.д. различного плана документов.</c:v>
                </c:pt>
                <c:pt idx="3">
                  <c:v>Находят разные отговорки для отказа, очень много бумажной волокиты.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7.0566337738994345E-2"/>
          <c:y val="6.0741103674647336E-2"/>
          <c:w val="0.85886720232583313"/>
          <c:h val="0.3916228791022765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600" smtClean="0"/>
                      <a:t>59%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600" smtClean="0"/>
                      <a:t>17%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600" smtClean="0"/>
                      <a:t>10%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600" smtClean="0"/>
                      <a:t>7%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1600" smtClean="0"/>
                      <a:t>7%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Низкий</c:v>
                </c:pt>
                <c:pt idx="1">
                  <c:v>Средний</c:v>
                </c:pt>
                <c:pt idx="2">
                  <c:v>Высокий</c:v>
                </c:pt>
                <c:pt idx="3">
                  <c:v>Ниже среднего</c:v>
                </c:pt>
                <c:pt idx="4">
                  <c:v>Выше среднего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17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614720"/>
        <c:axId val="35616256"/>
      </c:barChart>
      <c:catAx>
        <c:axId val="356147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5616256"/>
        <c:crosses val="autoZero"/>
        <c:auto val="1"/>
        <c:lblAlgn val="ctr"/>
        <c:lblOffset val="100"/>
        <c:noMultiLvlLbl val="0"/>
      </c:catAx>
      <c:valAx>
        <c:axId val="35616256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 sz="1200" b="0" dirty="0" smtClean="0"/>
                  <a:t>человек</a:t>
                </a:r>
                <a:endParaRPr lang="ru-RU" sz="1200" b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5614720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8504431200008"/>
          <c:y val="2.4260803639120546E-2"/>
          <c:w val="0.6383723860099062"/>
          <c:h val="0.844008047136640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70C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600" smtClean="0"/>
                      <a:t>52%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600" smtClean="0"/>
                      <a:t>24%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600" smtClean="0"/>
                      <a:t>17%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600" smtClean="0"/>
                      <a:t>7%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Нет, не сталкивался (-ась)</c:v>
                </c:pt>
                <c:pt idx="1">
                  <c:v>Сотрудники администрации всегда корректны и вежливы</c:v>
                </c:pt>
                <c:pt idx="2">
                  <c:v>Был один случай</c:v>
                </c:pt>
                <c:pt idx="3">
                  <c:v>Да, сталкивался (-ась) неоднократно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</c:v>
                </c:pt>
                <c:pt idx="1">
                  <c:v>7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68256"/>
        <c:axId val="35169792"/>
      </c:barChart>
      <c:catAx>
        <c:axId val="351682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 rot="0" anchor="ctr" anchorCtr="1"/>
          <a:lstStyle/>
          <a:p>
            <a:pPr algn="just">
              <a:defRPr sz="1400"/>
            </a:pPr>
            <a:endParaRPr lang="ru-RU"/>
          </a:p>
        </c:txPr>
        <c:crossAx val="35169792"/>
        <c:crosses val="autoZero"/>
        <c:auto val="1"/>
        <c:lblAlgn val="ctr"/>
        <c:lblOffset val="90"/>
        <c:noMultiLvlLbl val="0"/>
      </c:catAx>
      <c:valAx>
        <c:axId val="35169792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 sz="1400" b="0" dirty="0" smtClean="0"/>
                  <a:t>человек</a:t>
                </a:r>
                <a:endParaRPr lang="ru-RU" sz="1400" b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5168256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6.5179441421718318E-2"/>
                  <c:y val="0.1518987341772151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1037829248437296E-3"/>
                  <c:y val="-0.1822784810126582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Да; 8; </a:t>
                    </a:r>
                    <a:endParaRPr lang="ru-RU" smtClean="0"/>
                  </a:p>
                  <a:p>
                    <a:r>
                      <a:rPr lang="ru-RU" smtClean="0"/>
                      <a:t>28</a:t>
                    </a:r>
                    <a:r>
                      <a:rPr lang="ru-RU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Нет</c:v>
                </c:pt>
                <c:pt idx="1">
                  <c:v>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Архитектура и градостроительство</c:v>
                </c:pt>
                <c:pt idx="1">
                  <c:v>Жилищные отношения</c:v>
                </c:pt>
                <c:pt idx="2">
                  <c:v>Земельные отношения</c:v>
                </c:pt>
                <c:pt idx="3">
                  <c:v>Образование</c:v>
                </c:pt>
                <c:pt idx="4">
                  <c:v>Опека и попечительство</c:v>
                </c:pt>
                <c:pt idx="5">
                  <c:v>Поступление на муниципальную службу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</c:v>
                </c:pt>
                <c:pt idx="1">
                  <c:v>11</c:v>
                </c:pt>
                <c:pt idx="2">
                  <c:v>1</c:v>
                </c:pt>
                <c:pt idx="3">
                  <c:v>3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50%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50%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Отказывались в признании ошибок в своей работе и их исправлении</c:v>
                </c:pt>
                <c:pt idx="1">
                  <c:v>Объединение разных семей в одну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736256"/>
        <c:axId val="40737792"/>
      </c:barChart>
      <c:catAx>
        <c:axId val="407362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0737792"/>
        <c:crosses val="autoZero"/>
        <c:auto val="1"/>
        <c:lblAlgn val="ctr"/>
        <c:lblOffset val="100"/>
        <c:noMultiLvlLbl val="0"/>
      </c:catAx>
      <c:valAx>
        <c:axId val="40737792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sz="1400" b="0" dirty="0" smtClean="0"/>
                  <a:t>человек</a:t>
                </a:r>
                <a:endParaRPr lang="ru-RU" sz="1400" b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0736256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600" b="0" smtClean="0"/>
                      <a:t>38%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600" b="0" smtClean="0"/>
                      <a:t>31%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600" b="0" smtClean="0"/>
                      <a:t>24%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6.9444444444444441E-3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smtClean="0"/>
                      <a:t>7%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Отлично</c:v>
                </c:pt>
                <c:pt idx="1">
                  <c:v>Хорошо</c:v>
                </c:pt>
                <c:pt idx="2">
                  <c:v>Удовлетворительно</c:v>
                </c:pt>
                <c:pt idx="3">
                  <c:v>Неудовлетворительно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</c:v>
                </c:pt>
                <c:pt idx="1">
                  <c:v>9</c:v>
                </c:pt>
                <c:pt idx="2">
                  <c:v>7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194432"/>
        <c:axId val="42195968"/>
      </c:barChart>
      <c:catAx>
        <c:axId val="421944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ru-RU"/>
          </a:p>
        </c:txPr>
        <c:crossAx val="42195968"/>
        <c:crosses val="autoZero"/>
        <c:auto val="1"/>
        <c:lblAlgn val="ctr"/>
        <c:lblOffset val="100"/>
        <c:noMultiLvlLbl val="0"/>
      </c:catAx>
      <c:valAx>
        <c:axId val="42195968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 sz="1400" b="0" dirty="0" smtClean="0"/>
                  <a:t>человек</a:t>
                </a:r>
                <a:endParaRPr lang="ru-RU" sz="1400" b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2194432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53678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Оценка деятельности администрации города Югорска и поведения муниципальных служащих при осуществлении ими служебных </a:t>
            </a:r>
            <a:r>
              <a:rPr lang="ru-RU" sz="3200" dirty="0" smtClean="0"/>
              <a:t>обязанностей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Октябрь 2015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97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183880" cy="1584176"/>
          </a:xfrm>
        </p:spPr>
        <p:txBody>
          <a:bodyPr>
            <a:normAutofit/>
          </a:bodyPr>
          <a:lstStyle/>
          <a:p>
            <a:pPr algn="ctr"/>
            <a:r>
              <a:rPr lang="ru-RU" sz="4400" i="1" dirty="0" smtClean="0">
                <a:solidFill>
                  <a:schemeClr val="tx1"/>
                </a:solidFill>
              </a:rPr>
              <a:t>Спасибо за внимание!</a:t>
            </a:r>
            <a:endParaRPr lang="ru-RU" sz="4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86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013176"/>
            <a:ext cx="818388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  <a:latin typeface="+mn-lt"/>
              </a:rPr>
              <a:t>1. Сталкивались ли Вы с проявлением коррупции в администрации города </a:t>
            </a:r>
            <a:r>
              <a:rPr lang="ru-RU" sz="2400" i="1" dirty="0" err="1" smtClean="0">
                <a:solidFill>
                  <a:schemeClr val="tx1"/>
                </a:solidFill>
                <a:latin typeface="+mn-lt"/>
              </a:rPr>
              <a:t>Югорска</a:t>
            </a:r>
            <a:r>
              <a:rPr lang="ru-RU" sz="2400" i="1" dirty="0" smtClean="0">
                <a:solidFill>
                  <a:schemeClr val="tx1"/>
                </a:solidFill>
                <a:latin typeface="+mn-lt"/>
              </a:rPr>
              <a:t>?</a:t>
            </a:r>
            <a:endParaRPr lang="ru-RU" sz="2400" i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3491563"/>
              </p:ext>
            </p:extLst>
          </p:nvPr>
        </p:nvGraphicFramePr>
        <p:xfrm>
          <a:off x="899592" y="1052736"/>
          <a:ext cx="740201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652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589240"/>
            <a:ext cx="8183880" cy="576064"/>
          </a:xfrm>
        </p:spPr>
        <p:txBody>
          <a:bodyPr>
            <a:normAutofit/>
          </a:bodyPr>
          <a:lstStyle/>
          <a:p>
            <a:pPr algn="ctr"/>
            <a:r>
              <a:rPr lang="ru-RU" sz="2200" i="1" dirty="0" smtClean="0">
                <a:solidFill>
                  <a:schemeClr val="tx1"/>
                </a:solidFill>
              </a:rPr>
              <a:t>Если «Да», то в чем это выражалось?</a:t>
            </a:r>
            <a:endParaRPr lang="ru-RU" sz="2200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302186"/>
              </p:ext>
            </p:extLst>
          </p:nvPr>
        </p:nvGraphicFramePr>
        <p:xfrm>
          <a:off x="503238" y="530225"/>
          <a:ext cx="8183562" cy="5131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366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584176"/>
          </a:xfrm>
        </p:spPr>
        <p:txBody>
          <a:bodyPr>
            <a:noAutofit/>
          </a:bodyPr>
          <a:lstStyle/>
          <a:p>
            <a:pPr algn="ctr"/>
            <a:r>
              <a:rPr lang="ru-RU" sz="2200" i="1" dirty="0" smtClean="0">
                <a:solidFill>
                  <a:schemeClr val="tx1"/>
                </a:solidFill>
              </a:rPr>
              <a:t>2. Как Вы оцениваете уровень коррумпированности органов власти в </a:t>
            </a:r>
            <a:r>
              <a:rPr lang="ru-RU" sz="2200" i="1" dirty="0" err="1" smtClean="0">
                <a:solidFill>
                  <a:schemeClr val="tx1"/>
                </a:solidFill>
              </a:rPr>
              <a:t>Югорске</a:t>
            </a:r>
            <a:r>
              <a:rPr lang="ru-RU" sz="2200" i="1" dirty="0" smtClean="0">
                <a:solidFill>
                  <a:schemeClr val="tx1"/>
                </a:solidFill>
              </a:rPr>
              <a:t>?</a:t>
            </a:r>
            <a:endParaRPr lang="ru-RU" sz="2200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7176118"/>
              </p:ext>
            </p:extLst>
          </p:nvPr>
        </p:nvGraphicFramePr>
        <p:xfrm>
          <a:off x="503238" y="530225"/>
          <a:ext cx="8183562" cy="469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892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229200"/>
            <a:ext cx="8183880" cy="1080120"/>
          </a:xfrm>
        </p:spPr>
        <p:txBody>
          <a:bodyPr>
            <a:noAutofit/>
          </a:bodyPr>
          <a:lstStyle/>
          <a:p>
            <a:pPr algn="ctr"/>
            <a:r>
              <a:rPr lang="ru-RU" sz="2200" i="1" dirty="0" smtClean="0">
                <a:solidFill>
                  <a:schemeClr val="tx1"/>
                </a:solidFill>
              </a:rPr>
              <a:t>3. Сталкивались ли Вы с некорректным, грубым поведением сотрудников администрации города </a:t>
            </a:r>
            <a:r>
              <a:rPr lang="ru-RU" sz="2200" i="1" dirty="0" err="1" smtClean="0">
                <a:solidFill>
                  <a:schemeClr val="tx1"/>
                </a:solidFill>
              </a:rPr>
              <a:t>Югорска</a:t>
            </a:r>
            <a:r>
              <a:rPr lang="ru-RU" sz="2200" i="1" dirty="0" smtClean="0">
                <a:solidFill>
                  <a:schemeClr val="tx1"/>
                </a:solidFill>
              </a:rPr>
              <a:t>?</a:t>
            </a:r>
            <a:endParaRPr lang="ru-RU" sz="2200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260598"/>
              </p:ext>
            </p:extLst>
          </p:nvPr>
        </p:nvGraphicFramePr>
        <p:xfrm>
          <a:off x="503238" y="530225"/>
          <a:ext cx="8183562" cy="4626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391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09120"/>
            <a:ext cx="8183880" cy="2016224"/>
          </a:xfrm>
        </p:spPr>
        <p:txBody>
          <a:bodyPr>
            <a:noAutofit/>
          </a:bodyPr>
          <a:lstStyle/>
          <a:p>
            <a:pPr algn="ctr"/>
            <a:r>
              <a:rPr lang="ru-RU" sz="2200" i="1" dirty="0" smtClean="0">
                <a:solidFill>
                  <a:schemeClr val="tx1"/>
                </a:solidFill>
              </a:rPr>
              <a:t>4. Сталкивались ли Вы или члены Вашей семьи с такими негативными явлениями как волокита, нежелание решать вопрос, намек на </a:t>
            </a:r>
            <a:r>
              <a:rPr lang="ru-RU" sz="2200" i="1" dirty="0" err="1" smtClean="0">
                <a:solidFill>
                  <a:schemeClr val="tx1"/>
                </a:solidFill>
              </a:rPr>
              <a:t>возмездность</a:t>
            </a:r>
            <a:r>
              <a:rPr lang="ru-RU" sz="2200" i="1" dirty="0" smtClean="0">
                <a:solidFill>
                  <a:schemeClr val="tx1"/>
                </a:solidFill>
              </a:rPr>
              <a:t> при оказании услуги и т.д. со стороны сотрудников администрации города </a:t>
            </a:r>
            <a:r>
              <a:rPr lang="ru-RU" sz="2200" i="1" dirty="0" err="1" smtClean="0">
                <a:solidFill>
                  <a:schemeClr val="tx1"/>
                </a:solidFill>
              </a:rPr>
              <a:t>Югорска</a:t>
            </a:r>
            <a:r>
              <a:rPr lang="ru-RU" sz="2200" i="1" dirty="0" smtClean="0">
                <a:solidFill>
                  <a:schemeClr val="tx1"/>
                </a:solidFill>
              </a:rPr>
              <a:t>?</a:t>
            </a:r>
            <a:endParaRPr lang="ru-RU" sz="2200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8262714"/>
              </p:ext>
            </p:extLst>
          </p:nvPr>
        </p:nvGraphicFramePr>
        <p:xfrm>
          <a:off x="503238" y="530225"/>
          <a:ext cx="8183562" cy="376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320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i="1" dirty="0" smtClean="0">
                <a:solidFill>
                  <a:schemeClr val="tx1"/>
                </a:solidFill>
              </a:rPr>
              <a:t>Если «Да», то укажите в каких сферах.</a:t>
            </a:r>
            <a:endParaRPr lang="ru-RU" sz="2200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7303093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031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73216"/>
            <a:ext cx="8183880" cy="661824"/>
          </a:xfrm>
        </p:spPr>
        <p:txBody>
          <a:bodyPr>
            <a:normAutofit/>
          </a:bodyPr>
          <a:lstStyle/>
          <a:p>
            <a:r>
              <a:rPr lang="ru-RU" sz="2200" i="1" dirty="0" smtClean="0">
                <a:solidFill>
                  <a:schemeClr val="tx1"/>
                </a:solidFill>
              </a:rPr>
              <a:t>Если «сталкивались», то в чем это выражалось?</a:t>
            </a:r>
            <a:endParaRPr lang="ru-RU" sz="2200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1706527"/>
              </p:ext>
            </p:extLst>
          </p:nvPr>
        </p:nvGraphicFramePr>
        <p:xfrm>
          <a:off x="503238" y="836712"/>
          <a:ext cx="818356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291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253832"/>
          </a:xfrm>
        </p:spPr>
        <p:txBody>
          <a:bodyPr>
            <a:normAutofit/>
          </a:bodyPr>
          <a:lstStyle/>
          <a:p>
            <a:pPr algn="ctr"/>
            <a:r>
              <a:rPr lang="ru-RU" sz="2200" i="1" dirty="0" smtClean="0">
                <a:solidFill>
                  <a:schemeClr val="tx1"/>
                </a:solidFill>
              </a:rPr>
              <a:t>5. Оцените деятельность администрации города </a:t>
            </a:r>
            <a:r>
              <a:rPr lang="ru-RU" sz="2200" i="1" dirty="0" err="1">
                <a:solidFill>
                  <a:schemeClr val="tx1"/>
                </a:solidFill>
              </a:rPr>
              <a:t>Ю</a:t>
            </a:r>
            <a:r>
              <a:rPr lang="ru-RU" sz="2200" i="1" dirty="0" err="1" smtClean="0">
                <a:solidFill>
                  <a:schemeClr val="tx1"/>
                </a:solidFill>
              </a:rPr>
              <a:t>горска</a:t>
            </a:r>
            <a:endParaRPr lang="ru-RU" sz="2200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92988"/>
              </p:ext>
            </p:extLst>
          </p:nvPr>
        </p:nvGraphicFramePr>
        <p:xfrm>
          <a:off x="683568" y="685800"/>
          <a:ext cx="7546032" cy="45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956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140</TotalTime>
  <Words>186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Оценка деятельности администрации города Югорска и поведения муниципальных служащих при осуществлении ими служебных обязанностей</vt:lpstr>
      <vt:lpstr>1. Сталкивались ли Вы с проявлением коррупции в администрации города Югорска?</vt:lpstr>
      <vt:lpstr>Если «Да», то в чем это выражалось?</vt:lpstr>
      <vt:lpstr>2. Как Вы оцениваете уровень коррумпированности органов власти в Югорске?</vt:lpstr>
      <vt:lpstr>3. Сталкивались ли Вы с некорректным, грубым поведением сотрудников администрации города Югорска?</vt:lpstr>
      <vt:lpstr>4. Сталкивались ли Вы или члены Вашей семьи с такими негативными явлениями как волокита, нежелание решать вопрос, намек на возмездность при оказании услуги и т.д. со стороны сотрудников администрации города Югорска?</vt:lpstr>
      <vt:lpstr>Если «Да», то укажите в каких сферах.</vt:lpstr>
      <vt:lpstr>Если «сталкивались», то в чем это выражалось?</vt:lpstr>
      <vt:lpstr>5. Оцените деятельность администрации города Югорска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komp</dc:creator>
  <cp:lastModifiedBy>Белова Людмила Арсентьевна</cp:lastModifiedBy>
  <cp:revision>23</cp:revision>
  <cp:lastPrinted>2015-11-09T06:10:34Z</cp:lastPrinted>
  <dcterms:created xsi:type="dcterms:W3CDTF">2015-11-05T13:12:49Z</dcterms:created>
  <dcterms:modified xsi:type="dcterms:W3CDTF">2015-11-09T06:12:30Z</dcterms:modified>
</cp:coreProperties>
</file>